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  <Override PartName="/drs/shapexml.xml" ContentType="application/vnd.ms-office.DrsShape+xml"/>
</Types>
</file>

<file path=_rels/.rels><?xml version="1.0" encoding="UTF-8" standalone="yes"?>
<Relationships xmlns="http://schemas.openxmlformats.org/package/2006/relationships"><Relationship Id="rId2" Type="http://schemas.microsoft.com/office/2006/relationships/shapeXml" Target="drs/shapexml.xml"/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bi2UazRTG0m9F3tJxTjuZD==" textCheckSum="8H7sPH==" fHybridRaster="0" shapeId="64514" ver="1"/>
</file>

<file path=drs/shapexml.xml><?xml version="1.0" encoding="utf-8"?>
<p:sp xmlns:p="http://schemas.openxmlformats.org/presentationml/2006/main" xmlns:a="http://schemas.openxmlformats.org/drawingml/2006/main" xmlns:r="http://schemas.openxmlformats.org/officeDocument/2006/relationships">
  <p:nvSpPr>
    <p:cNvPr id="64514" name="内容占位符 2"/>
    <p:cNvSpPr>
      <a:spLocks noGrp="1"/>
    </p:cNvSpPr>
    <p:nvPr>
      <p:ph idx="1"/>
    </p:nvPr>
  </p:nvSpPr>
  <p:spPr>
    <a:xfrm>
      <a:off x="457200" y="1417638"/>
      <a:ext cx="8229600" cy="4708525"/>
    </a:xfrm>
  </p:spPr>
  <p:txBody>
    <a:bodyPr anchor="t"/>
    <a:p>
      <a:pPr marL="342900" marR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Wingdings" panose="05000000000000000000" charset="0"/>
        <a:buChar char="u"/>
        <a:tabLst/>
      </a:pPr>
      <a:r>
        <a:rPr kumimoji="0" lang="en-US" altLang="zh-CN" sz="1800" b="0" i="0" u="none" strike="noStrike" kern="1200" cap="none" spc="0" normalizeH="0" baseline="0" noProof="1">
          <a:solidFill>
            <a:schemeClr val="tx1"/>
          </a:solidFill>
          <a:latin typeface="+mn-lt"/>
          <a:ea typeface="+mn-ea"/>
          <a:cs typeface="+mn-cs"/>
        </a:rPr>
        <a:t>Telmo Pires, Eva Schlinger, and Dan Garrette. How multilingual is multilingual BERT?, ACL 2019.</a:t>
      </a:r>
      <a:endParaRPr kumimoji="0" lang="en-US" altLang="zh-CN" sz="1800" b="0" i="0" u="none" strike="noStrike" kern="1200" cap="none" spc="0" normalizeH="0" baseline="0" noProof="1">
        <a:solidFill>
          <a:schemeClr val="tx1"/>
        </a:solidFill>
        <a:latin typeface="+mn-lt"/>
        <a:ea typeface="+mn-ea"/>
        <a:cs typeface="+mn-cs"/>
      </a:endParaRPr>
    </a:p>
    <a:p>
      <a:pPr marL="342900" marR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Wingdings" panose="05000000000000000000" charset="0"/>
        <a:buChar char="u"/>
        <a:tabLst/>
      </a:pPr>
      <a:r>
        <a:rPr kumimoji="0" lang="en-US" altLang="zh-CN" sz="1800" b="0" i="0" u="none" strike="noStrike" kern="1200" cap="none" spc="0" normalizeH="0" baseline="0" noProof="1">
          <a:solidFill>
            <a:schemeClr val="tx1"/>
          </a:solidFill>
          <a:latin typeface="+mn-lt"/>
          <a:ea typeface="+mn-ea"/>
          <a:cs typeface="+mn-cs"/>
        </a:rPr>
        <a:t>Yunsu Kim, Yingbo Gao, and Hermann Ney. Eﬀective cross-lingual transfer of neural machine translation models without shared vocabularies. ACL 2019.</a:t>
      </a:r>
      <a:endParaRPr kumimoji="0" lang="en-US" altLang="zh-CN" sz="1800" b="0" i="0" u="none" strike="noStrike" kern="1200" cap="none" spc="0" normalizeH="0" baseline="0" noProof="1">
        <a:solidFill>
          <a:schemeClr val="tx1"/>
        </a:solidFill>
        <a:latin typeface="+mn-lt"/>
        <a:ea typeface="+mn-ea"/>
        <a:cs typeface="+mn-cs"/>
      </a:endParaRPr>
    </a:p>
    <a:p>
      <a:pPr marL="342900" marR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Wingdings" panose="05000000000000000000" charset="0"/>
        <a:buChar char="u"/>
        <a:tabLst/>
      </a:pPr>
      <a:r>
        <a:rPr kumimoji="0" lang="en-US" altLang="zh-CN" sz="1800" b="0" i="0" u="none" strike="noStrike" kern="1200" cap="none" spc="0" normalizeH="0" baseline="0" noProof="1">
          <a:solidFill>
            <a:schemeClr val="tx1"/>
          </a:solidFill>
          <a:latin typeface="+mn-lt"/>
          <a:ea typeface="+mn-ea"/>
          <a:cs typeface="+mn-cs"/>
        </a:rPr>
        <a:t>Z. Chi, L. Dong, F. Wei, W. Wang, X. Mao, and H. Huang, Cross-lingual natural language generation via pre-training,  AAAI 2020.   </a:t>
      </a:r>
      <a:r>
        <a:rPr kumimoji="0" lang="en-US" altLang="zh-CN" sz="1800" b="1" i="1" u="none" strike="noStrike" kern="1200" cap="none" spc="0" normalizeH="0" baseline="0" noProof="1">
          <a:solidFill>
            <a:srgbClr val="C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  <a:sym typeface="+mn-ea"/>
        </a:rPr>
        <a:t>XNLG</a:t>
      </a:r>
      <a:endParaRPr kumimoji="0" lang="en-US" altLang="zh-CN" sz="1800" b="1" i="1" u="none" strike="noStrike" kern="1200" cap="none" spc="0" normalizeH="0" baseline="0" noProof="1">
        <a:solidFill>
          <a:srgbClr val="C00000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+mn-lt"/>
        <a:ea typeface="+mn-ea"/>
        <a:cs typeface="+mn-cs"/>
        <a:sym typeface="+mn-ea"/>
      </a:endParaRPr>
    </a:p>
    <a:p>
      <a:pPr marL="342900" marR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Wingdings" panose="05000000000000000000" charset="0"/>
        <a:buChar char="u"/>
        <a:tabLst/>
      </a:pPr>
      <a:r>
        <a:rPr kumimoji="0" lang="en-US" altLang="zh-CN" sz="1800" b="0" i="0" u="none" strike="noStrike" kern="1200" cap="none" spc="0" normalizeH="0" baseline="0" noProof="1">
          <a:solidFill>
            <a:schemeClr val="tx1"/>
          </a:solidFill>
          <a:latin typeface="+mn-lt"/>
          <a:ea typeface="+mn-ea"/>
          <a:cs typeface="+mn-cs"/>
        </a:rPr>
        <a:t>Wasi Uddin Ahmad, Zhisong Zhang, Xuezhe Ma, Kai-Wei Chang, Nanyun Peng. Cross-lingual Dependency Parsing with Unlabeled Auxiliary Languages. CoNLL 2019.</a:t>
      </a:r>
      <a:endParaRPr kumimoji="0" lang="en-US" altLang="zh-CN" sz="1800" b="0" i="0" u="none" strike="noStrike" kern="1200" cap="none" spc="0" normalizeH="0" baseline="0" noProof="1">
        <a:solidFill>
          <a:schemeClr val="tx1"/>
        </a:solidFill>
        <a:latin typeface="+mn-lt"/>
        <a:ea typeface="+mn-ea"/>
        <a:cs typeface="+mn-cs"/>
      </a:endParaRPr>
    </a:p>
    <a:p>
      <a:pPr marL="342900" marR="0" indent="-3429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Wingdings" panose="05000000000000000000" charset="0"/>
        <a:buChar char="u"/>
        <a:tabLst/>
      </a:pPr>
      <a:r>
        <a:rPr kumimoji="0" lang="en-US" altLang="zh-CN" sz="1800" b="0" i="0" u="none" strike="noStrike" kern="1200" cap="none" spc="0" normalizeH="0" baseline="0" noProof="1">
          <a:solidFill>
            <a:schemeClr val="tx1"/>
          </a:solidFill>
          <a:latin typeface="+mn-lt"/>
          <a:ea typeface="+mn-ea"/>
          <a:cs typeface="+mn-cs"/>
        </a:rPr>
        <a:t>Adel, Heike; Bryl, Anton; Weiss, David; Severyn, Aliaksei. Adversarial Neural Networks for Cross-lingual Sequence Tagging. arXiv 2018 </a:t>
      </a:r>
      <a:endParaRPr kumimoji="0" lang="en-US" altLang="zh-CN" sz="1800" b="0" i="0" u="none" strike="noStrike" kern="1200" cap="none" spc="0" normalizeH="0" baseline="0" noProof="1">
        <a:solidFill>
          <a:schemeClr val="tx1"/>
        </a:solidFill>
        <a:latin typeface="+mn-lt"/>
        <a:ea typeface="+mn-ea"/>
        <a:cs typeface="+mn-cs"/>
      </a:endParaRPr>
    </a:p>
  </p:txBody>
</p:sp>
</file>